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1" r:id="rId12"/>
    <p:sldId id="269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78A11-475E-4DA6-BF04-F6F1F0BD21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F3071-B2C5-41F3-9B02-EFEE237E3F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B0F8-0972-48FC-A94E-26C5717FBDFD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F1343-6333-420C-A395-52B6E3F1F8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64AD1-4CC3-44EE-B491-CD3022F3E9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E4C5-E062-4764-857E-39A0133B0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7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9DE6476-24D2-43CA-A412-6B7932808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625A9-858B-43BD-8630-2BE5E4831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770" y="1041401"/>
            <a:ext cx="4538526" cy="2345264"/>
          </a:xfrm>
        </p:spPr>
        <p:txBody>
          <a:bodyPr>
            <a:normAutofit/>
          </a:bodyPr>
          <a:lstStyle/>
          <a:p>
            <a:r>
              <a:rPr lang="en-US"/>
              <a:t>ieva Kaminskaite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2A0AD-3567-4D8B-A8EA-E9F2F8FDD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9045" y="3657596"/>
            <a:ext cx="4513252" cy="1933463"/>
          </a:xfrm>
        </p:spPr>
        <p:txBody>
          <a:bodyPr>
            <a:normAutofit/>
          </a:bodyPr>
          <a:lstStyle/>
          <a:p>
            <a:r>
              <a:rPr lang="en-US"/>
              <a:t>MA Fine Art</a:t>
            </a:r>
          </a:p>
          <a:p>
            <a:r>
              <a:rPr lang="en-US"/>
              <a:t>MP</a:t>
            </a:r>
          </a:p>
          <a:p>
            <a:r>
              <a:rPr lang="en-US"/>
              <a:t>Pecha Kucha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37E51C-5DBA-44DA-A9BB-43A475B2B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ruit, cat, person&#10;&#10;Description automatically generated">
            <a:extLst>
              <a:ext uri="{FF2B5EF4-FFF2-40B4-BE49-F238E27FC236}">
                <a16:creationId xmlns:a16="http://schemas.microsoft.com/office/drawing/2014/main" id="{A3722568-6CB7-4A25-9E6B-2232DB170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02" r="-3" b="10249"/>
          <a:stretch/>
        </p:blipFill>
        <p:spPr>
          <a:xfrm>
            <a:off x="1412683" y="1410208"/>
            <a:ext cx="4348925" cy="385878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F297AC-A87C-45C9-92EC-F7888119E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65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A57D501-5FFF-4476-8591-71A12A231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56BAC0-3F60-41AC-87DE-BEA539ACD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indoor, table, cake, piece&#10;&#10;Description automatically generated">
            <a:extLst>
              <a:ext uri="{FF2B5EF4-FFF2-40B4-BE49-F238E27FC236}">
                <a16:creationId xmlns:a16="http://schemas.microsoft.com/office/drawing/2014/main" id="{4CE3E5B5-A6E7-45D1-B70E-3440ECEAB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3" b="27900"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7" name="Picture 6" descr="A picture containing photo, covered, large, clock&#10;&#10;Description automatically generated">
            <a:extLst>
              <a:ext uri="{FF2B5EF4-FFF2-40B4-BE49-F238E27FC236}">
                <a16:creationId xmlns:a16="http://schemas.microsoft.com/office/drawing/2014/main" id="{A0B2549A-37DA-416A-95BB-1D6300F99A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7" r="1" b="9340"/>
          <a:stretch/>
        </p:blipFill>
        <p:spPr>
          <a:xfrm>
            <a:off x="6093069" y="10"/>
            <a:ext cx="6098931" cy="68579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08F338D-2837-4AFA-8ACB-49AEA32A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8ED03A78-3A34-4A42-A959-5DBF2BCD2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6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A226BD-FCEB-4B3B-BCD2-6141F8CAA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32" name="Donut 21">
                <a:extLst>
                  <a:ext uri="{FF2B5EF4-FFF2-40B4-BE49-F238E27FC236}">
                    <a16:creationId xmlns:a16="http://schemas.microsoft.com/office/drawing/2014/main" id="{89E839FA-51BF-4602-A7E8-8D02D199A1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nut 22">
                <a:extLst>
                  <a:ext uri="{FF2B5EF4-FFF2-40B4-BE49-F238E27FC236}">
                    <a16:creationId xmlns:a16="http://schemas.microsoft.com/office/drawing/2014/main" id="{FA6AB102-5EB6-4E7F-ADDE-AE10BF44D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Donut 23">
                <a:extLst>
                  <a:ext uri="{FF2B5EF4-FFF2-40B4-BE49-F238E27FC236}">
                    <a16:creationId xmlns:a16="http://schemas.microsoft.com/office/drawing/2014/main" id="{FE1B217F-6262-4FFA-904D-BA3217346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Donut 24">
                <a:extLst>
                  <a:ext uri="{FF2B5EF4-FFF2-40B4-BE49-F238E27FC236}">
                    <a16:creationId xmlns:a16="http://schemas.microsoft.com/office/drawing/2014/main" id="{107AD9C8-02BA-49F2-991A-966FBC6C86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FC5DD2-6CD9-4C27-A7F6-524A041E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Lino Cutting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B377EC-F0DA-45E0-98FB-EB97A59A6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74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6">
            <a:extLst>
              <a:ext uri="{FF2B5EF4-FFF2-40B4-BE49-F238E27FC236}">
                <a16:creationId xmlns:a16="http://schemas.microsoft.com/office/drawing/2014/main" id="{3A57D501-5FFF-4476-8591-71A12A231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2" name="Straight Connector 38">
            <a:extLst>
              <a:ext uri="{FF2B5EF4-FFF2-40B4-BE49-F238E27FC236}">
                <a16:creationId xmlns:a16="http://schemas.microsoft.com/office/drawing/2014/main" id="{CB56BAC0-3F60-41AC-87DE-BEA539ACD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40">
            <a:extLst>
              <a:ext uri="{FF2B5EF4-FFF2-40B4-BE49-F238E27FC236}">
                <a16:creationId xmlns:a16="http://schemas.microsoft.com/office/drawing/2014/main" id="{882AEC58-6D3E-4177-BD47-DB77C36A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15FB2A7-D2EF-4CFF-90F6-C2307F48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6F5E7-A6E5-4065-93E7-1B23BE4F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Storytelling</a:t>
            </a:r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D175D574-B824-49F8-8BFF-ED3216559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ss, sitting, little, green&#10;&#10;Description automatically generated">
            <a:extLst>
              <a:ext uri="{FF2B5EF4-FFF2-40B4-BE49-F238E27FC236}">
                <a16:creationId xmlns:a16="http://schemas.microsoft.com/office/drawing/2014/main" id="{C025DDA9-ED6E-4871-908F-8F1132A898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450" r="3" b="29097"/>
          <a:stretch/>
        </p:blipFill>
        <p:spPr>
          <a:xfrm>
            <a:off x="1776502" y="1257341"/>
            <a:ext cx="4243375" cy="2798064"/>
          </a:xfrm>
          <a:prstGeom prst="rect">
            <a:avLst/>
          </a:prstGeom>
        </p:spPr>
      </p:pic>
      <p:pic>
        <p:nvPicPr>
          <p:cNvPr id="7" name="Picture 6" descr="A picture containing grass, colorful, small, painting&#10;&#10;Description automatically generated">
            <a:extLst>
              <a:ext uri="{FF2B5EF4-FFF2-40B4-BE49-F238E27FC236}">
                <a16:creationId xmlns:a16="http://schemas.microsoft.com/office/drawing/2014/main" id="{481EEA2E-222C-4566-86A2-FD220D7316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60" r="4" b="23648"/>
          <a:stretch/>
        </p:blipFill>
        <p:spPr>
          <a:xfrm>
            <a:off x="6180744" y="1257341"/>
            <a:ext cx="4227694" cy="2798064"/>
          </a:xfrm>
          <a:prstGeom prst="rect">
            <a:avLst/>
          </a:prstGeom>
        </p:spPr>
      </p:pic>
      <p:cxnSp>
        <p:nvCxnSpPr>
          <p:cNvPr id="55" name="Straight Connector 46">
            <a:extLst>
              <a:ext uri="{FF2B5EF4-FFF2-40B4-BE49-F238E27FC236}">
                <a16:creationId xmlns:a16="http://schemas.microsoft.com/office/drawing/2014/main" id="{64DCC6D5-9EFE-405B-BEEA-AE2BBF4C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98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4B17FE-2E14-47B6-B5A8-4363DE769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E53280-E6EB-47D2-B0BB-78B772DC4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rgbClr val="37373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4C4738-31FA-4AA4-9D3A-9B0F0B1F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CD6E9-7D2E-4032-A845-82C7612E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Poem </a:t>
            </a: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F3F69-CB9E-4C14-8F9B-7565980C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30000">
                <a:srgbClr val="FFFFFF"/>
              </a:gs>
              <a:gs pos="61000">
                <a:srgbClr val="F8F8F8"/>
              </a:gs>
              <a:gs pos="97000">
                <a:srgbClr val="E5E5E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127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sitting, doughnut, filled&#10;&#10;Description automatically generated">
            <a:extLst>
              <a:ext uri="{FF2B5EF4-FFF2-40B4-BE49-F238E27FC236}">
                <a16:creationId xmlns:a16="http://schemas.microsoft.com/office/drawing/2014/main" id="{6C76C88C-2FEC-4911-856B-B14CADF65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0244" y="0"/>
            <a:ext cx="5125808" cy="6834412"/>
          </a:xfrm>
        </p:spPr>
      </p:pic>
    </p:spTree>
    <p:extLst>
      <p:ext uri="{BB962C8B-B14F-4D97-AF65-F5344CB8AC3E}">
        <p14:creationId xmlns:p14="http://schemas.microsoft.com/office/powerpoint/2010/main" val="311053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B04196-EE2E-4500-AF8D-C6E01DA9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B95145-40F9-436B-89CD-8054CBB2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C2AD4-D5E4-4F1F-99CB-F97E884C5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691" y="494556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og, small, sitting, brown&#10;&#10;Description automatically generated">
            <a:extLst>
              <a:ext uri="{FF2B5EF4-FFF2-40B4-BE49-F238E27FC236}">
                <a16:creationId xmlns:a16="http://schemas.microsoft.com/office/drawing/2014/main" id="{0D7E2B55-CCBF-42BE-B814-8E4BE22407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0766" r="1" b="19367"/>
          <a:stretch/>
        </p:blipFill>
        <p:spPr>
          <a:xfrm>
            <a:off x="480691" y="494555"/>
            <a:ext cx="11227442" cy="5883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EB53A4-A2DE-4D4D-AD20-DED9C46B1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020" y="577316"/>
            <a:ext cx="11056826" cy="5728876"/>
            <a:chOff x="574020" y="519524"/>
            <a:chExt cx="11056826" cy="57288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4DCA80-8196-4617-B9DB-2A9381DEA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75937" y="519524"/>
              <a:ext cx="246888" cy="246888"/>
              <a:chOff x="582041" y="6001512"/>
              <a:chExt cx="246888" cy="246888"/>
            </a:xfrm>
          </p:grpSpPr>
          <p:sp useBgFill="1">
            <p:nvSpPr>
              <p:cNvPr id="36" name="Oval 35">
                <a:extLst>
                  <a:ext uri="{FF2B5EF4-FFF2-40B4-BE49-F238E27FC236}">
                    <a16:creationId xmlns:a16="http://schemas.microsoft.com/office/drawing/2014/main" id="{E429CE6B-E9AD-43D7-8005-8743B57A39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49879"/>
                <a:ext cx="155448" cy="155448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Donut 38">
                <a:extLst>
                  <a:ext uri="{FF2B5EF4-FFF2-40B4-BE49-F238E27FC236}">
                    <a16:creationId xmlns:a16="http://schemas.microsoft.com/office/drawing/2014/main" id="{A5C589A4-07E4-4B7A-BE93-31A80326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041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4359C29-35B1-4FF5-A7EE-155EF6510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83958" y="6001512"/>
              <a:ext cx="246888" cy="246888"/>
              <a:chOff x="590062" y="6001512"/>
              <a:chExt cx="246888" cy="246888"/>
            </a:xfrm>
          </p:grpSpPr>
          <p:sp useBgFill="1">
            <p:nvSpPr>
              <p:cNvPr id="34" name="Oval 33">
                <a:extLst>
                  <a:ext uri="{FF2B5EF4-FFF2-40B4-BE49-F238E27FC236}">
                    <a16:creationId xmlns:a16="http://schemas.microsoft.com/office/drawing/2014/main" id="{DD9C747C-C982-4285-A56E-21F3457317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342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Donut 36">
                <a:extLst>
                  <a:ext uri="{FF2B5EF4-FFF2-40B4-BE49-F238E27FC236}">
                    <a16:creationId xmlns:a16="http://schemas.microsoft.com/office/drawing/2014/main" id="{6A74EA83-33F9-4635-8DFD-468A33F619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062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5E0E06-B48B-4599-A439-4D754D8CD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32" name="Oval 31">
                <a:extLst>
                  <a:ext uri="{FF2B5EF4-FFF2-40B4-BE49-F238E27FC236}">
                    <a16:creationId xmlns:a16="http://schemas.microsoft.com/office/drawing/2014/main" id="{ABCFA388-7550-447A-AF05-E7C2E4EA57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46304" cy="146304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Donut 34">
                <a:extLst>
                  <a:ext uri="{FF2B5EF4-FFF2-40B4-BE49-F238E27FC236}">
                    <a16:creationId xmlns:a16="http://schemas.microsoft.com/office/drawing/2014/main" id="{FB3098DC-E767-4680-A032-399C55E5FD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9B47F53-7A6E-465C-9C51-AED600BC1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30" name="Oval 29">
                <a:extLst>
                  <a:ext uri="{FF2B5EF4-FFF2-40B4-BE49-F238E27FC236}">
                    <a16:creationId xmlns:a16="http://schemas.microsoft.com/office/drawing/2014/main" id="{3AF3E33A-13EC-4391-B419-E0F6D3B7F5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Donut 32">
                <a:extLst>
                  <a:ext uri="{FF2B5EF4-FFF2-40B4-BE49-F238E27FC236}">
                    <a16:creationId xmlns:a16="http://schemas.microsoft.com/office/drawing/2014/main" id="{BA8A1376-324B-43A3-926C-12689C432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BF9997-FFC9-48FB-BBE4-3848FCB7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03" y="1113698"/>
            <a:ext cx="8229600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New ideas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09D76E-579F-429D-9B93-53DB2FB30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70123" y="3594428"/>
            <a:ext cx="8138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01A52F-C9A2-4079-BEA3-9DA89831B3B3}"/>
              </a:ext>
            </a:extLst>
          </p:cNvPr>
          <p:cNvSpPr txBox="1"/>
          <p:nvPr/>
        </p:nvSpPr>
        <p:spPr>
          <a:xfrm>
            <a:off x="3221199" y="3666725"/>
            <a:ext cx="574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Explore scenarios, mediums and the final look.</a:t>
            </a:r>
          </a:p>
        </p:txBody>
      </p:sp>
    </p:spTree>
    <p:extLst>
      <p:ext uri="{BB962C8B-B14F-4D97-AF65-F5344CB8AC3E}">
        <p14:creationId xmlns:p14="http://schemas.microsoft.com/office/powerpoint/2010/main" val="380805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9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C628FE-7EFE-4735-BE7A-26530F10A9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39" r="1" b="1726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3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76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8">
            <a:extLst>
              <a:ext uri="{FF2B5EF4-FFF2-40B4-BE49-F238E27FC236}">
                <a16:creationId xmlns:a16="http://schemas.microsoft.com/office/drawing/2014/main" id="{23B04196-EE2E-4500-AF8D-C6E01DA9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42" name="Straight Connector 20">
            <a:extLst>
              <a:ext uri="{FF2B5EF4-FFF2-40B4-BE49-F238E27FC236}">
                <a16:creationId xmlns:a16="http://schemas.microsoft.com/office/drawing/2014/main" id="{85B95145-40F9-436B-89CD-8054CBB2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2">
            <a:extLst>
              <a:ext uri="{FF2B5EF4-FFF2-40B4-BE49-F238E27FC236}">
                <a16:creationId xmlns:a16="http://schemas.microsoft.com/office/drawing/2014/main" id="{7AF0FCDC-7BF8-4C15-B0DF-39495ABC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0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D83D09F1-D65C-4360-A042-A28A88B8D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6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innerShdw blurRad="889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EE70C-969E-457D-ABAD-5850ECA5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38687"/>
            <a:ext cx="5925988" cy="4009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>
                <a:solidFill>
                  <a:srgbClr val="010001"/>
                </a:solidFill>
              </a:rPr>
              <a:t>Spaces or Places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3C79B-5339-404D-AD57-DEFDC8C1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9264" y="938687"/>
            <a:ext cx="587959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646B48-D72A-4B29-9974-5196657AF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9264" y="4960395"/>
            <a:ext cx="587959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outdoor, grass, fungus, sitting&#10;&#10;Description automatically generated">
            <a:extLst>
              <a:ext uri="{FF2B5EF4-FFF2-40B4-BE49-F238E27FC236}">
                <a16:creationId xmlns:a16="http://schemas.microsoft.com/office/drawing/2014/main" id="{712A8C68-419B-4891-B188-81AA9048A9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5" r="6177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4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B04196-EE2E-4500-AF8D-C6E01DA9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B95145-40F9-436B-89CD-8054CBB2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EBC17A5-1350-43DD-9118-DE12472EC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/>
          </a:blip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grass, tree, plant, holding&#10;&#10;Description automatically generated">
            <a:extLst>
              <a:ext uri="{FF2B5EF4-FFF2-40B4-BE49-F238E27FC236}">
                <a16:creationId xmlns:a16="http://schemas.microsoft.com/office/drawing/2014/main" id="{C9D8E567-EF7C-4AD2-80B8-A23CC550B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1"/>
          <a:stretch/>
        </p:blipFill>
        <p:spPr>
          <a:xfrm>
            <a:off x="7524345" y="10"/>
            <a:ext cx="4667656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3337741-218E-499D-8897-19E314D21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/>
            <a:lightRig rig="twoPt" dir="t"/>
          </a:scene3d>
          <a:sp3d extrusionH="76200"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CC709D-4DE7-4667-B0D2-5FF93B7D5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591" y="164592"/>
            <a:ext cx="7205472" cy="6528816"/>
          </a:xfrm>
          <a:prstGeom prst="rect">
            <a:avLst/>
          </a:prstGeom>
          <a:solidFill>
            <a:schemeClr val="tx2"/>
          </a:soli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E0D1-DBF5-4944-9BA5-11833379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6" y="1010588"/>
            <a:ext cx="4034955" cy="4822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Thanks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28EE9F-ADBD-42BE-AF15-D36274E1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92289" y="2050173"/>
            <a:ext cx="0" cy="2743200"/>
          </a:xfrm>
          <a:prstGeom prst="line">
            <a:avLst/>
          </a:prstGeom>
          <a:ln w="15875">
            <a:solidFill>
              <a:srgbClr val="BC9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11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3">
            <a:extLst>
              <a:ext uri="{FF2B5EF4-FFF2-40B4-BE49-F238E27FC236}">
                <a16:creationId xmlns:a16="http://schemas.microsoft.com/office/drawing/2014/main" id="{EC451D95-F442-41F5-B7F3-ADFF8BF52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90E24-E99C-4780-AB22-FEE19AD5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400"/>
              <a:t>#pancakefaces</a:t>
            </a:r>
            <a:endParaRPr lang="en-GB" sz="2400"/>
          </a:p>
        </p:txBody>
      </p:sp>
      <p:cxnSp>
        <p:nvCxnSpPr>
          <p:cNvPr id="41" name="Straight Connector 35">
            <a:extLst>
              <a:ext uri="{FF2B5EF4-FFF2-40B4-BE49-F238E27FC236}">
                <a16:creationId xmlns:a16="http://schemas.microsoft.com/office/drawing/2014/main" id="{3393F3B5-23C9-4DE1-BF93-BBDEE1770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6DB65877-5EE3-4211-ADCC-0A66199C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algn="ctr"/>
            <a:r>
              <a:rPr lang="en-US" sz="1600" dirty="0"/>
              <a:t>Started painting them in 2017</a:t>
            </a:r>
          </a:p>
          <a:p>
            <a:pPr algn="ctr"/>
            <a:r>
              <a:rPr lang="en-US" sz="1600" dirty="0"/>
              <a:t>Not exactly round as it happens for first time pancakes</a:t>
            </a:r>
          </a:p>
          <a:p>
            <a:pPr algn="ctr"/>
            <a:r>
              <a:rPr lang="en-US" sz="1600" dirty="0"/>
              <a:t>Reflecting humanity and its imperfections</a:t>
            </a:r>
          </a:p>
        </p:txBody>
      </p:sp>
      <p:pic>
        <p:nvPicPr>
          <p:cNvPr id="5" name="Content Placeholder 4" descr="A picture containing old, sitting, brown, pink&#10;&#10;Description automatically generated">
            <a:extLst>
              <a:ext uri="{FF2B5EF4-FFF2-40B4-BE49-F238E27FC236}">
                <a16:creationId xmlns:a16="http://schemas.microsoft.com/office/drawing/2014/main" id="{5BE1E336-36F6-4E3B-B3EB-00A0C8FC2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52" b="23848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6361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1">
            <a:extLst>
              <a:ext uri="{FF2B5EF4-FFF2-40B4-BE49-F238E27FC236}">
                <a16:creationId xmlns:a16="http://schemas.microsoft.com/office/drawing/2014/main" id="{52D7949F-F7AD-4D72-9C9D-4FF1086C8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D1112-7854-4B8E-AA8B-1062C189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en-US" dirty="0"/>
              <a:t>Round Shape</a:t>
            </a:r>
            <a:endParaRPr lang="en-GB" dirty="0"/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EABBD5AE-06A5-42CD-88F2-7CCF8719E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air, sitting, table, old&#10;&#10;Description automatically generated">
            <a:extLst>
              <a:ext uri="{FF2B5EF4-FFF2-40B4-BE49-F238E27FC236}">
                <a16:creationId xmlns:a16="http://schemas.microsoft.com/office/drawing/2014/main" id="{CD94DD0E-8D7A-4771-820E-92D917B8D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41" r="3" b="9510"/>
          <a:stretch/>
        </p:blipFill>
        <p:spPr>
          <a:xfrm>
            <a:off x="857088" y="945642"/>
            <a:ext cx="4988117" cy="496493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E43B92-4F7A-45DF-BBDC-84EBC37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17808A28-9401-4CE5-ADAA-52AEC5FF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“Round shape – infinite goodness, the highest spiritual realm. The seat of all good, world of angels, higher elements. The realm of soul life.”</a:t>
            </a:r>
          </a:p>
          <a:p>
            <a:pPr marL="0" indent="0" algn="just">
              <a:buNone/>
            </a:pPr>
            <a:r>
              <a:rPr lang="en-US" dirty="0"/>
              <a:t>-Frederick Goodman “Magic Symbols” 1989</a:t>
            </a:r>
          </a:p>
        </p:txBody>
      </p:sp>
    </p:spTree>
    <p:extLst>
      <p:ext uri="{BB962C8B-B14F-4D97-AF65-F5344CB8AC3E}">
        <p14:creationId xmlns:p14="http://schemas.microsoft.com/office/powerpoint/2010/main" val="155962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ACB68212-AD29-412D-BAD4-E83999B2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0E4D48-EA3D-4F46-A6BA-2B5BA0612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5A407F-2541-45DC-9967-AFF9ED9A1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2819" y="1746523"/>
            <a:ext cx="4538526" cy="2345264"/>
          </a:xfrm>
        </p:spPr>
        <p:txBody>
          <a:bodyPr>
            <a:normAutofit/>
          </a:bodyPr>
          <a:lstStyle/>
          <a:p>
            <a:r>
              <a:rPr lang="en-US" sz="4000" dirty="0"/>
              <a:t>From comfort of the imaginary portrait to </a:t>
            </a:r>
            <a:br>
              <a:rPr lang="en-US" sz="4000" dirty="0"/>
            </a:br>
            <a:r>
              <a:rPr lang="en-US" sz="4000" dirty="0"/>
              <a:t>figure.</a:t>
            </a:r>
            <a:endParaRPr lang="en-GB" sz="4000" dirty="0"/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F0F276EA-A0E4-4B7B-8AC2-13F376E7A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65937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ffiti covered wall&#10;&#10;Description automatically generated">
            <a:extLst>
              <a:ext uri="{FF2B5EF4-FFF2-40B4-BE49-F238E27FC236}">
                <a16:creationId xmlns:a16="http://schemas.microsoft.com/office/drawing/2014/main" id="{90EFE0B6-FE56-4057-A1EF-E03C21763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9" r="-2" b="12852"/>
          <a:stretch/>
        </p:blipFill>
        <p:spPr>
          <a:xfrm>
            <a:off x="1247209" y="1254050"/>
            <a:ext cx="2508652" cy="2509223"/>
          </a:xfrm>
          <a:prstGeom prst="rect">
            <a:avLst/>
          </a:prstGeom>
        </p:spPr>
      </p:pic>
      <p:sp>
        <p:nvSpPr>
          <p:cNvPr id="36" name="Rectangle 28">
            <a:extLst>
              <a:ext uri="{FF2B5EF4-FFF2-40B4-BE49-F238E27FC236}">
                <a16:creationId xmlns:a16="http://schemas.microsoft.com/office/drawing/2014/main" id="{2DCB7B56-83DB-4794-8681-5F3673A29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uilding, person&#10;&#10;Description automatically generated">
            <a:extLst>
              <a:ext uri="{FF2B5EF4-FFF2-40B4-BE49-F238E27FC236}">
                <a16:creationId xmlns:a16="http://schemas.microsoft.com/office/drawing/2014/main" id="{3B3BE433-372F-4AF9-977F-A56E291EA8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7" b="-6"/>
          <a:stretch/>
        </p:blipFill>
        <p:spPr>
          <a:xfrm>
            <a:off x="3910152" y="2919155"/>
            <a:ext cx="1996622" cy="2676973"/>
          </a:xfrm>
          <a:prstGeom prst="rect">
            <a:avLst/>
          </a:prstGeom>
        </p:spPr>
      </p:pic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5D359A1E-3628-4ADC-9A00-D14AB75C4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0414804-0BBB-4F4E-A057-1F7FA65EA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5"/>
            <a:ext cx="2494212" cy="167402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3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604E06-DF9D-4C49-8314-4F0307BD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166AD8-180F-4585-8444-D6E3F1B0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95" y="643468"/>
            <a:ext cx="10905066" cy="557106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DD48-144F-4836-9C0F-7A3BFC28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524" y="809244"/>
            <a:ext cx="10579608" cy="5239512"/>
          </a:xfrm>
          <a:prstGeom prst="rect">
            <a:avLst/>
          </a:prstGeom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19170-328A-4F32-A237-3C515882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508760"/>
            <a:ext cx="2918458" cy="384048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tx1"/>
                </a:solidFill>
              </a:rPr>
              <a:t>IN</a:t>
            </a:r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SPI</a:t>
            </a:r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RA</a:t>
            </a:r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dirty="0">
                <a:solidFill>
                  <a:schemeClr val="tx1"/>
                </a:solidFill>
              </a:rPr>
              <a:t>TION</a:t>
            </a:r>
            <a:endParaRPr lang="en-GB" sz="66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379797-D651-47FF-942A-A38CFE97E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219" y="1508760"/>
            <a:ext cx="0" cy="38404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26D0B-0426-4342-B96C-6735A770F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79" y="1508760"/>
            <a:ext cx="5989317" cy="38404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	Human – Walking Bird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Lithuanian Poet </a:t>
            </a:r>
            <a:r>
              <a:rPr lang="en-US" sz="1600" dirty="0" err="1">
                <a:solidFill>
                  <a:schemeClr val="tx1"/>
                </a:solidFill>
              </a:rPr>
              <a:t>Algimantas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Baltakis</a:t>
            </a:r>
            <a:endParaRPr lang="en-US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“Me. I’m a walking bird. Running on the ground. The one who promised to take off.”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Literature critic – D. </a:t>
            </a:r>
            <a:r>
              <a:rPr lang="en-US" sz="1600" dirty="0" err="1">
                <a:solidFill>
                  <a:schemeClr val="tx1"/>
                </a:solidFill>
              </a:rPr>
              <a:t>Mitaite</a:t>
            </a:r>
            <a:r>
              <a:rPr lang="en-US" sz="1600" dirty="0">
                <a:solidFill>
                  <a:schemeClr val="tx1"/>
                </a:solidFill>
              </a:rPr>
              <a:t>: “Walking bird – it’s a conflict between poet and society avoiding sinful earth.”</a:t>
            </a:r>
            <a:endParaRPr lang="en-GB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292E7AF0-A589-43B3-A1DE-8807EC76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7A9CE-5061-4565-9D26-722B3242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400"/>
              <a:t>Other authors</a:t>
            </a:r>
            <a:endParaRPr lang="en-GB" sz="2400"/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29BCDD02-D5E3-4D30-8587-66036C891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C230-7E19-4000-A80E-F976F227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algn="ctr"/>
            <a:r>
              <a:rPr lang="en-US" sz="1600" dirty="0" err="1"/>
              <a:t>Juozas</a:t>
            </a:r>
            <a:r>
              <a:rPr lang="en-US" sz="1600" dirty="0"/>
              <a:t> </a:t>
            </a:r>
            <a:r>
              <a:rPr lang="en-US" sz="1600" dirty="0" err="1"/>
              <a:t>Erlickas</a:t>
            </a:r>
            <a:endParaRPr lang="en-US" sz="1600" dirty="0"/>
          </a:p>
          <a:p>
            <a:pPr algn="ctr"/>
            <a:r>
              <a:rPr lang="en-US" sz="1600" dirty="0"/>
              <a:t>Charles Baudelaire </a:t>
            </a:r>
          </a:p>
          <a:p>
            <a:pPr algn="ctr"/>
            <a:r>
              <a:rPr lang="en-US" sz="1600" dirty="0"/>
              <a:t>Richard Bach – Johnathan Livingston Seagull </a:t>
            </a:r>
            <a:endParaRPr lang="en-GB" sz="1600" dirty="0"/>
          </a:p>
        </p:txBody>
      </p:sp>
      <p:pic>
        <p:nvPicPr>
          <p:cNvPr id="5" name="Picture 4" descr="A bird flying in the air&#10;&#10;Description automatically generated">
            <a:extLst>
              <a:ext uri="{FF2B5EF4-FFF2-40B4-BE49-F238E27FC236}">
                <a16:creationId xmlns:a16="http://schemas.microsoft.com/office/drawing/2014/main" id="{05506EC8-9670-4A8E-B18F-020520F67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91" y="982131"/>
            <a:ext cx="3259019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9838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3B04196-EE2E-4500-AF8D-C6E01DA9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B95145-40F9-436B-89CD-8054CBB2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AF0FCDC-7BF8-4C15-B0DF-39495ABC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0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3D09F1-D65C-4360-A042-A28A88B8D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6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innerShdw blurRad="889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CC881-B29E-46FA-AA57-E558AAE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38687"/>
            <a:ext cx="5925988" cy="4009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>
                <a:solidFill>
                  <a:srgbClr val="010001"/>
                </a:solidFill>
              </a:rPr>
              <a:t>Painting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E3C79B-5339-404D-AD57-DEFDC8C1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9264" y="938687"/>
            <a:ext cx="587959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0">
            <a:extLst>
              <a:ext uri="{FF2B5EF4-FFF2-40B4-BE49-F238E27FC236}">
                <a16:creationId xmlns:a16="http://schemas.microsoft.com/office/drawing/2014/main" id="{04646B48-D72A-4B29-9974-5196657AF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9264" y="4960395"/>
            <a:ext cx="587959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clock, device, plate, food&#10;&#10;Description automatically generated">
            <a:extLst>
              <a:ext uri="{FF2B5EF4-FFF2-40B4-BE49-F238E27FC236}">
                <a16:creationId xmlns:a16="http://schemas.microsoft.com/office/drawing/2014/main" id="{CC1A1359-2B73-4AD7-B45B-3D404968B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6" r="8226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2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D21DB3C-24E7-48DF-B11F-A786B79DC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75F95A-662A-4404-AE8D-91DE2F90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680E024-6182-40AF-A26C-B8FE05DB0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7050941-0CB8-40AC-AC79-E0AD23C66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AA62F-2449-41A0-A949-DDBE885E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290" y="1041401"/>
            <a:ext cx="307900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000"/>
            </a:br>
            <a:br>
              <a:rPr lang="en-US" sz="3000"/>
            </a:br>
            <a:br>
              <a:rPr lang="en-US" sz="3000"/>
            </a:br>
            <a:br>
              <a:rPr lang="en-US" sz="3000"/>
            </a:br>
            <a:r>
              <a:rPr lang="en-US" sz="3000"/>
              <a:t>Sculpture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E34A52-858C-4928-B482-12B0B7DE8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70509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persons face&#10;&#10;Description automatically generated">
            <a:extLst>
              <a:ext uri="{FF2B5EF4-FFF2-40B4-BE49-F238E27FC236}">
                <a16:creationId xmlns:a16="http://schemas.microsoft.com/office/drawing/2014/main" id="{CC519FB6-1132-4608-8074-29C5E3C1E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31" r="-8" b="10631"/>
          <a:stretch/>
        </p:blipFill>
        <p:spPr>
          <a:xfrm>
            <a:off x="1322955" y="1327042"/>
            <a:ext cx="2181767" cy="171775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280723C-DC78-4EE6-B356-A5E35684E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5896" y="1325879"/>
            <a:ext cx="1240844" cy="1718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ersons face&#10;&#10;Description automatically generated">
            <a:extLst>
              <a:ext uri="{FF2B5EF4-FFF2-40B4-BE49-F238E27FC236}">
                <a16:creationId xmlns:a16="http://schemas.microsoft.com/office/drawing/2014/main" id="{1EB73EA7-1E2D-4DB7-9562-656BEED67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140" r="-5" b="11634"/>
          <a:stretch/>
        </p:blipFill>
        <p:spPr>
          <a:xfrm>
            <a:off x="1322955" y="3126849"/>
            <a:ext cx="3513785" cy="2432312"/>
          </a:xfrm>
          <a:prstGeom prst="rect">
            <a:avLst/>
          </a:prstGeom>
        </p:spPr>
      </p:pic>
      <p:pic>
        <p:nvPicPr>
          <p:cNvPr id="5" name="Content Placeholder 4" descr="A picture containing indoor, toy, teddy, doll&#10;&#10;Description automatically generated">
            <a:extLst>
              <a:ext uri="{FF2B5EF4-FFF2-40B4-BE49-F238E27FC236}">
                <a16:creationId xmlns:a16="http://schemas.microsoft.com/office/drawing/2014/main" id="{4965A43A-0A1B-4D6A-8C07-3740BC2881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01" r="13747" b="-3"/>
          <a:stretch/>
        </p:blipFill>
        <p:spPr>
          <a:xfrm>
            <a:off x="4927914" y="1327043"/>
            <a:ext cx="2357865" cy="4234147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EFFF68-F210-4B96-9F3E-CFD0330E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62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0">
            <a:extLst>
              <a:ext uri="{FF2B5EF4-FFF2-40B4-BE49-F238E27FC236}">
                <a16:creationId xmlns:a16="http://schemas.microsoft.com/office/drawing/2014/main" id="{6BAA51F4-64C5-4BB0-8C9A-B915243CE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36" name="Straight Connector 22">
            <a:extLst>
              <a:ext uri="{FF2B5EF4-FFF2-40B4-BE49-F238E27FC236}">
                <a16:creationId xmlns:a16="http://schemas.microsoft.com/office/drawing/2014/main" id="{8C32D14E-22B1-4D17-8A55-46BB5CE6E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24">
            <a:extLst>
              <a:ext uri="{FF2B5EF4-FFF2-40B4-BE49-F238E27FC236}">
                <a16:creationId xmlns:a16="http://schemas.microsoft.com/office/drawing/2014/main" id="{9C8F6961-7AB4-4759-BF63-9E06BFFB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72801F6-3F12-4634-A6F2-1D994271C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4B561-C4F7-419B-A2D4-788B1C62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Bronze </a:t>
            </a: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3BFCD6DA-5CAD-422C-9DDE-BB7A4B812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mall, chain, sitting, food&#10;&#10;Description automatically generated">
            <a:extLst>
              <a:ext uri="{FF2B5EF4-FFF2-40B4-BE49-F238E27FC236}">
                <a16:creationId xmlns:a16="http://schemas.microsoft.com/office/drawing/2014/main" id="{740800AE-72D4-409F-9E90-47880A43C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813" y="1257341"/>
            <a:ext cx="3730752" cy="2798064"/>
          </a:xfrm>
          <a:prstGeom prst="rect">
            <a:avLst/>
          </a:prstGeom>
        </p:spPr>
      </p:pic>
      <p:pic>
        <p:nvPicPr>
          <p:cNvPr id="7" name="Picture 6" descr="A large brown teddy bear sitting on top of a stuffed animal&#10;&#10;Description automatically generated">
            <a:extLst>
              <a:ext uri="{FF2B5EF4-FFF2-40B4-BE49-F238E27FC236}">
                <a16:creationId xmlns:a16="http://schemas.microsoft.com/office/drawing/2014/main" id="{CAC07F8F-E92F-4298-9A5D-224418FF1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317" y="1257341"/>
            <a:ext cx="2098548" cy="2798064"/>
          </a:xfrm>
          <a:prstGeom prst="rect">
            <a:avLst/>
          </a:prstGeom>
        </p:spPr>
      </p:pic>
      <p:cxnSp>
        <p:nvCxnSpPr>
          <p:cNvPr id="39" name="Straight Connector 30">
            <a:extLst>
              <a:ext uri="{FF2B5EF4-FFF2-40B4-BE49-F238E27FC236}">
                <a16:creationId xmlns:a16="http://schemas.microsoft.com/office/drawing/2014/main" id="{3CA0524A-2BE2-486D-9AA0-EE3B728D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07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0"/>
    </mc:Choice>
    <mc:Fallback>
      <p:transition advTm="2000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178</Words>
  <Application>Microsoft Office PowerPoint</Application>
  <PresentationFormat>Widescreen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Organic</vt:lpstr>
      <vt:lpstr>ieva Kaminskaite</vt:lpstr>
      <vt:lpstr>#pancakefaces</vt:lpstr>
      <vt:lpstr>Round Shape</vt:lpstr>
      <vt:lpstr>From comfort of the imaginary portrait to  figure.</vt:lpstr>
      <vt:lpstr>IN SPI RA TION</vt:lpstr>
      <vt:lpstr>Other authors</vt:lpstr>
      <vt:lpstr>Painting</vt:lpstr>
      <vt:lpstr>    Sculpture</vt:lpstr>
      <vt:lpstr>Bronze </vt:lpstr>
      <vt:lpstr>Lino Cutting</vt:lpstr>
      <vt:lpstr>Storytelling</vt:lpstr>
      <vt:lpstr>Poem </vt:lpstr>
      <vt:lpstr>New ideas</vt:lpstr>
      <vt:lpstr>PowerPoint Presentation</vt:lpstr>
      <vt:lpstr>Spaces or Places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ieva Kaminskaite</dc:title>
  <dc:creator>ieva.kamin@gmail.com</dc:creator>
  <cp:lastModifiedBy>ieva.kamin@gmail.com</cp:lastModifiedBy>
  <cp:revision>3</cp:revision>
  <dcterms:created xsi:type="dcterms:W3CDTF">2020-10-27T21:04:05Z</dcterms:created>
  <dcterms:modified xsi:type="dcterms:W3CDTF">2020-10-27T21:17:21Z</dcterms:modified>
</cp:coreProperties>
</file>